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94" r:id="rId3"/>
    <p:sldId id="301" r:id="rId4"/>
    <p:sldId id="290" r:id="rId5"/>
    <p:sldId id="300" r:id="rId6"/>
    <p:sldId id="296" r:id="rId7"/>
    <p:sldId id="299" r:id="rId8"/>
    <p:sldId id="297" r:id="rId9"/>
    <p:sldId id="287" r:id="rId10"/>
    <p:sldId id="28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080" y="-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3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e testo vertica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etwinning.net/it/pub/benefits/recognition/etwinning-school.htm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hyperlink" Target="https://www.safesearchkid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www.etwinning.net/it/pub/support/esafety-and-etwinning/a-esafety-in-etwinning-and-th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Autorizzazione%20per%20alunno_TwinSpace.do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facsimile%20liberatoria%20progetti%20eTw.docx" TargetMode="External"/><Relationship Id="rId5" Type="http://schemas.openxmlformats.org/officeDocument/2006/relationships/hyperlink" Target="https://www.istitutocomprensivoportici3.edu.it/modulistica.htm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search.creativecommons.org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malbertsmelodier.se/en/arkiv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s://create.kahoot.it/share/esafety/81e05c95-f219-428c-9616-919d1226b270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www.etwinning.indire.it/" TargetMode="External"/><Relationship Id="rId4" Type="http://schemas.openxmlformats.org/officeDocument/2006/relationships/hyperlink" Target="http://www.etwinning.net/twinspace/stories_in_histo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b="-29996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23392" y="2780928"/>
            <a:ext cx="11017224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it-IT" sz="3600" b="1" i="1" dirty="0" smtClean="0"/>
              <a:t>« </a:t>
            </a:r>
            <a:r>
              <a:rPr lang="it-IT" sz="3600" b="1" i="1" dirty="0" err="1" smtClean="0"/>
              <a:t>eSafety</a:t>
            </a:r>
            <a:r>
              <a:rPr lang="it-IT" sz="3600" b="1" i="1" dirty="0" smtClean="0"/>
              <a:t> e la piattaforma eTwinning »</a:t>
            </a:r>
            <a:endParaRPr lang="it-IT" sz="3600" b="1" dirty="0"/>
          </a:p>
        </p:txBody>
      </p:sp>
      <p:cxnSp>
        <p:nvCxnSpPr>
          <p:cNvPr id="9" name="Connettore 1 8"/>
          <p:cNvCxnSpPr/>
          <p:nvPr/>
        </p:nvCxnSpPr>
        <p:spPr>
          <a:xfrm flipH="1">
            <a:off x="5015880" y="5229200"/>
            <a:ext cx="2376263" cy="0"/>
          </a:xfrm>
          <a:prstGeom prst="line">
            <a:avLst/>
          </a:prstGeom>
          <a:ln w="57150" cap="sq">
            <a:solidFill>
              <a:srgbClr val="327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871864" y="5301208"/>
            <a:ext cx="2736304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>
              <a:lnSpc>
                <a:spcPts val="2800"/>
              </a:lnSpc>
            </a:pPr>
            <a:r>
              <a:rPr lang="it-IT" altLang="ko-KR" sz="2400" dirty="0" smtClean="0">
                <a:solidFill>
                  <a:srgbClr val="376092"/>
                </a:solidFill>
                <a:ea typeface="굴림" charset="-127"/>
              </a:rPr>
              <a:t>Tiziana Riccio</a:t>
            </a:r>
            <a:endParaRPr lang="ko-KR" altLang="en-US" sz="2400" dirty="0">
              <a:solidFill>
                <a:srgbClr val="376092"/>
              </a:solidFill>
              <a:ea typeface="굴림" charset="-127"/>
            </a:endParaRPr>
          </a:p>
          <a:p>
            <a:pPr defTabSz="912813" eaLnBrk="1">
              <a:lnSpc>
                <a:spcPts val="2800"/>
              </a:lnSpc>
            </a:pPr>
            <a:r>
              <a:rPr lang="it-IT" altLang="ko-KR" sz="2000" dirty="0" err="1" smtClean="0">
                <a:solidFill>
                  <a:srgbClr val="376092"/>
                </a:solidFill>
                <a:ea typeface="굴림" charset="-127"/>
              </a:rPr>
              <a:t>Ambassador</a:t>
            </a:r>
            <a:r>
              <a:rPr lang="it-IT" altLang="ko-KR" sz="2000" dirty="0" smtClean="0">
                <a:solidFill>
                  <a:srgbClr val="376092"/>
                </a:solidFill>
                <a:ea typeface="굴림" charset="-127"/>
              </a:rPr>
              <a:t> </a:t>
            </a:r>
            <a:r>
              <a:rPr lang="ko-KR" altLang="en-US" sz="2000" dirty="0" smtClean="0">
                <a:solidFill>
                  <a:srgbClr val="376092"/>
                </a:solidFill>
                <a:ea typeface="굴림" charset="-127"/>
              </a:rPr>
              <a:t>eTwinning</a:t>
            </a:r>
            <a:endParaRPr lang="ko-KR" altLang="en-US" sz="2000" dirty="0">
              <a:solidFill>
                <a:srgbClr val="376092"/>
              </a:solidFill>
              <a:ea typeface="굴림" charset="-127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3431704" y="836712"/>
            <a:ext cx="4896818" cy="1470025"/>
          </a:xfrm>
          <a:prstGeom prst="rect">
            <a:avLst/>
          </a:prstGeom>
        </p:spPr>
        <p:txBody>
          <a:bodyPr/>
          <a:lstStyle/>
          <a:p>
            <a:pPr algn="ctr" defTabSz="912813">
              <a:lnSpc>
                <a:spcPct val="90000"/>
              </a:lnSpc>
              <a:spcBef>
                <a:spcPct val="0"/>
              </a:spcBef>
            </a:pPr>
            <a:endParaRPr kumimoji="0" lang="fr-FR" altLang="ko-KR" sz="36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itchFamily="2" charset="0"/>
              <a:ea typeface="굴림" charset="-127"/>
              <a:cs typeface="+mj-cs"/>
            </a:endParaRPr>
          </a:p>
          <a:p>
            <a:pPr algn="ctr" defTabSz="912813">
              <a:lnSpc>
                <a:spcPct val="90000"/>
              </a:lnSpc>
              <a:spcBef>
                <a:spcPct val="0"/>
              </a:spcBef>
            </a:pPr>
            <a:r>
              <a:rPr lang="fr-FR" sz="3600" kern="1200" dirty="0" smtClean="0">
                <a:solidFill>
                  <a:schemeClr val="tx1"/>
                </a:solidFill>
                <a:latin typeface="AR CENA" pitchFamily="2" charset="0"/>
                <a:ea typeface="굴림" charset="-127"/>
                <a:cs typeface="+mj-cs"/>
              </a:rPr>
              <a:t>I.P.S.A.R. </a:t>
            </a:r>
            <a:r>
              <a:rPr lang="fr-FR" sz="3600" kern="1200" dirty="0" err="1" smtClean="0">
                <a:solidFill>
                  <a:schemeClr val="tx1"/>
                </a:solidFill>
                <a:latin typeface="AR CENA" pitchFamily="2" charset="0"/>
                <a:ea typeface="굴림" charset="-127"/>
                <a:cs typeface="+mj-cs"/>
              </a:rPr>
              <a:t>Cavalvanti</a:t>
            </a:r>
            <a:endParaRPr lang="fr-FR" sz="3600" kern="1200" dirty="0" smtClean="0">
              <a:solidFill>
                <a:schemeClr val="tx1"/>
              </a:solidFill>
              <a:latin typeface="AR CENA" pitchFamily="2" charset="0"/>
              <a:ea typeface="굴림" charset="-127"/>
              <a:cs typeface="+mj-cs"/>
            </a:endParaRPr>
          </a:p>
          <a:p>
            <a:pPr algn="ctr" defTabSz="912813">
              <a:lnSpc>
                <a:spcPct val="90000"/>
              </a:lnSpc>
              <a:spcBef>
                <a:spcPct val="0"/>
              </a:spcBef>
            </a:pPr>
            <a:r>
              <a:rPr lang="it-IT" sz="3600" kern="1200" dirty="0" smtClean="0">
                <a:solidFill>
                  <a:schemeClr val="tx1"/>
                </a:solidFill>
                <a:latin typeface="AR CENA" pitchFamily="2" charset="0"/>
                <a:ea typeface="굴림" charset="-127"/>
                <a:cs typeface="+mj-cs"/>
              </a:rPr>
              <a:t>Napoli</a:t>
            </a:r>
            <a:endParaRPr lang="it-IT" sz="3600" dirty="0" smtClean="0">
              <a:solidFill>
                <a:schemeClr val="tx1"/>
              </a:solidFill>
              <a:latin typeface="AR CENA" pitchFamily="2" charset="0"/>
            </a:endParaRPr>
          </a:p>
          <a:p>
            <a:pPr algn="ctr" defTabSz="912813">
              <a:lnSpc>
                <a:spcPct val="90000"/>
              </a:lnSpc>
              <a:spcBef>
                <a:spcPct val="0"/>
              </a:spcBef>
            </a:pPr>
            <a:endParaRPr lang="it-IT" sz="400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 defTabSz="912813">
              <a:lnSpc>
                <a:spcPct val="90000"/>
              </a:lnSpc>
              <a:spcBef>
                <a:spcPct val="0"/>
              </a:spcBef>
            </a:pPr>
            <a:r>
              <a:rPr lang="it-IT" sz="2400" i="1" dirty="0" smtClean="0">
                <a:solidFill>
                  <a:srgbClr val="002060"/>
                </a:solidFill>
                <a:latin typeface="AR CENA" pitchFamily="2" charset="0"/>
              </a:rPr>
              <a:t>26  Novembre 2019</a:t>
            </a:r>
          </a:p>
          <a:p>
            <a:pPr lvl="0" algn="ctr" defTabSz="912813">
              <a:lnSpc>
                <a:spcPct val="90000"/>
              </a:lnSpc>
              <a:spcBef>
                <a:spcPct val="0"/>
              </a:spcBef>
            </a:pP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kumimoji="0" lang="ko-KR" altLang="en-US" sz="280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pic>
        <p:nvPicPr>
          <p:cNvPr id="13" name="image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0456" y="188640"/>
            <a:ext cx="1339702" cy="893135"/>
          </a:xfrm>
          <a:prstGeom prst="rect">
            <a:avLst/>
          </a:prstGeom>
          <a:noFill/>
        </p:spPr>
      </p:pic>
      <p:pic>
        <p:nvPicPr>
          <p:cNvPr id="2" name="Picture 2" descr="Immagine correl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645024"/>
            <a:ext cx="4655841" cy="3212975"/>
          </a:xfrm>
          <a:prstGeom prst="rect">
            <a:avLst/>
          </a:prstGeom>
          <a:noFill/>
        </p:spPr>
      </p:pic>
      <p:pic>
        <p:nvPicPr>
          <p:cNvPr id="28676" name="Picture 4" descr="Immagine correlata"/>
          <p:cNvPicPr>
            <a:picLocks noChangeAspect="1" noChangeArrowheads="1"/>
          </p:cNvPicPr>
          <p:nvPr/>
        </p:nvPicPr>
        <p:blipFill>
          <a:blip r:embed="rId6"/>
          <a:srcRect l="25802" t="3553"/>
          <a:stretch>
            <a:fillRect/>
          </a:stretch>
        </p:blipFill>
        <p:spPr bwMode="auto">
          <a:xfrm>
            <a:off x="7752184" y="3645024"/>
            <a:ext cx="4439816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b="-29996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 descr="C:\Documents and Settings\Administrator\Desktop\logo etwinning campan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5920" y="188640"/>
            <a:ext cx="864096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241"/>
          <p:cNvSpPr txBox="1">
            <a:spLocks noGrp="1"/>
          </p:cNvSpPr>
          <p:nvPr>
            <p:ph type="title"/>
          </p:nvPr>
        </p:nvSpPr>
        <p:spPr>
          <a:xfrm>
            <a:off x="2567608" y="2132856"/>
            <a:ext cx="8640960" cy="42559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8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Grazie!</a:t>
            </a:r>
            <a:br>
              <a:rPr lang="it-IT" sz="8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8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Tiziana Riccio</a:t>
            </a:r>
            <a:endParaRPr lang="it-IT" sz="8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1500" i="1" dirty="0"/>
              <a:t>Ambasciatrice eTwinning </a:t>
            </a:r>
            <a:r>
              <a:rPr lang="it-IT" sz="8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8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8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8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tizianariccio71@gmail.com</a:t>
            </a:r>
            <a:r>
              <a:rPr lang="it-IT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2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" descr="Risultati immagini per omini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352" y="1484784"/>
            <a:ext cx="4762500" cy="4762500"/>
          </a:xfrm>
          <a:prstGeom prst="rect">
            <a:avLst/>
          </a:prstGeom>
          <a:noFill/>
        </p:spPr>
      </p:pic>
      <p:pic>
        <p:nvPicPr>
          <p:cNvPr id="7" name="image1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00456" y="188640"/>
            <a:ext cx="1339702" cy="893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b="-29996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0456" y="188640"/>
            <a:ext cx="1339702" cy="893135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1225689"/>
            <a:ext cx="12192000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600" dirty="0" smtClean="0">
                <a:latin typeface="Bodoni MT" pitchFamily="18" charset="0"/>
              </a:rPr>
              <a:t>È una piattaforma educativa sicura perché:</a:t>
            </a:r>
          </a:p>
          <a:p>
            <a:r>
              <a:rPr lang="it-IT" sz="3600" dirty="0" smtClean="0">
                <a:latin typeface="Bodoni MT" pitchFamily="18" charset="0"/>
              </a:rPr>
              <a:t>Esiste un servizio nazionale in ogni Paese partecipante che registrano e verificano che siano insegnanti.</a:t>
            </a:r>
          </a:p>
          <a:p>
            <a:r>
              <a:rPr lang="it-IT" sz="3600" dirty="0" smtClean="0">
                <a:latin typeface="Bodoni MT" pitchFamily="18" charset="0"/>
              </a:rPr>
              <a:t>Supporta gli insegnanti se hanno bisogno di aiuto tecnico o pedagogico.</a:t>
            </a:r>
          </a:p>
          <a:p>
            <a:r>
              <a:rPr lang="it-IT" sz="3600" dirty="0" smtClean="0">
                <a:latin typeface="Bodoni MT" pitchFamily="18" charset="0"/>
              </a:rPr>
              <a:t>Risolve e agisce rapidamente in caso di problemi.</a:t>
            </a:r>
          </a:p>
          <a:p>
            <a:endParaRPr lang="it-IT" sz="3600" dirty="0" smtClean="0">
              <a:latin typeface="Bodoni MT" pitchFamily="18" charset="0"/>
            </a:endParaRPr>
          </a:p>
          <a:p>
            <a:r>
              <a:rPr lang="it-IT" sz="3600" dirty="0" smtClean="0">
                <a:latin typeface="Bodoni MT" pitchFamily="18" charset="0"/>
              </a:rPr>
              <a:t>Forniamo nomi utente e password a studenti, genitori e dirigenti scolastici se desiderano vedere o partecipare al progetto.</a:t>
            </a:r>
            <a:endParaRPr lang="it-IT" sz="3600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b="-29996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0456" y="188640"/>
            <a:ext cx="1339702" cy="893135"/>
          </a:xfrm>
          <a:prstGeom prst="rect">
            <a:avLst/>
          </a:prstGeom>
          <a:noFill/>
        </p:spPr>
      </p:pic>
      <p:pic>
        <p:nvPicPr>
          <p:cNvPr id="6" name="Immagine 5" descr="etw-school_highlights1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5720" y="1268760"/>
            <a:ext cx="4803113" cy="524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b="-29996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/>
          <a:srcRect l="20287" t="14391" r="17728" b="14735"/>
          <a:stretch>
            <a:fillRect/>
          </a:stretch>
        </p:blipFill>
        <p:spPr bwMode="auto">
          <a:xfrm>
            <a:off x="6960096" y="1628800"/>
            <a:ext cx="3258277" cy="209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1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00456" y="188640"/>
            <a:ext cx="1339702" cy="893135"/>
          </a:xfrm>
          <a:prstGeom prst="rect">
            <a:avLst/>
          </a:prstGeom>
          <a:noFill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/>
          <a:srcRect l="22882" t="29328" r="31736" b="23422"/>
          <a:stretch>
            <a:fillRect/>
          </a:stretch>
        </p:blipFill>
        <p:spPr bwMode="auto">
          <a:xfrm>
            <a:off x="3242006" y="2996952"/>
            <a:ext cx="369041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Risultati immagini per esafety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0870" r="7609" b="37089"/>
          <a:stretch>
            <a:fillRect/>
          </a:stretch>
        </p:blipFill>
        <p:spPr bwMode="auto">
          <a:xfrm>
            <a:off x="6960095" y="4725144"/>
            <a:ext cx="3312369" cy="2132856"/>
          </a:xfrm>
          <a:prstGeom prst="rect">
            <a:avLst/>
          </a:prstGeom>
          <a:noFill/>
        </p:spPr>
      </p:pic>
      <p:pic>
        <p:nvPicPr>
          <p:cNvPr id="14338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18454" t="14563" r="27863" b="20469"/>
          <a:stretch>
            <a:fillRect/>
          </a:stretch>
        </p:blipFill>
        <p:spPr bwMode="auto">
          <a:xfrm>
            <a:off x="3215680" y="0"/>
            <a:ext cx="376963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b="-29996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0456" y="188640"/>
            <a:ext cx="1339702" cy="893135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7968208" y="0"/>
            <a:ext cx="194421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hlinkClick r:id="rId5"/>
          </p:cNvPr>
          <p:cNvSpPr/>
          <p:nvPr/>
        </p:nvSpPr>
        <p:spPr>
          <a:xfrm>
            <a:off x="551384" y="2132856"/>
            <a:ext cx="11091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file"/>
              </a:rPr>
              <a:t>Liberatorie per foto/video Alunni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tangolo 4">
            <a:hlinkClick r:id="rId7" action="ppaction://hlinkfile"/>
          </p:cNvPr>
          <p:cNvSpPr/>
          <p:nvPr/>
        </p:nvSpPr>
        <p:spPr>
          <a:xfrm>
            <a:off x="511185" y="3645024"/>
            <a:ext cx="11315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Liberatorie per </a:t>
            </a:r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it-IT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winspace</a:t>
            </a:r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Alunni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b="-29996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0456" y="188640"/>
            <a:ext cx="1339702" cy="893135"/>
          </a:xfrm>
          <a:prstGeom prst="rect">
            <a:avLst/>
          </a:prstGeom>
          <a:noFill/>
        </p:spPr>
      </p:pic>
      <p:pic>
        <p:nvPicPr>
          <p:cNvPr id="4" name="Immagine 3" descr="Immagine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44" y="1326890"/>
            <a:ext cx="9148741" cy="553111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480376" y="1164134"/>
            <a:ext cx="2711624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 Creative </a:t>
            </a:r>
            <a:r>
              <a:rPr lang="it-IT" sz="2800" dirty="0" err="1" smtClean="0"/>
              <a:t>Commons</a:t>
            </a:r>
            <a:r>
              <a:rPr lang="it-IT" sz="2800" dirty="0" smtClean="0"/>
              <a:t> è un'organizzazione non-profit. Le licenze Creative </a:t>
            </a:r>
            <a:r>
              <a:rPr lang="it-IT" sz="2800" dirty="0" err="1" smtClean="0"/>
              <a:t>Commons</a:t>
            </a:r>
            <a:r>
              <a:rPr lang="it-IT" sz="2800" dirty="0" smtClean="0"/>
              <a:t>, come tutti i loro strumenti, sono utilizzabili liberamente e gratuitamente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b="-29996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0456" y="188640"/>
            <a:ext cx="1339702" cy="893135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7968208" y="0"/>
            <a:ext cx="194421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1471" t="14391" r="2785" b="6250"/>
          <a:stretch>
            <a:fillRect/>
          </a:stretch>
        </p:blipFill>
        <p:spPr bwMode="auto">
          <a:xfrm>
            <a:off x="0" y="1196752"/>
            <a:ext cx="12192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b="-29996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0456" y="188640"/>
            <a:ext cx="1339702" cy="893135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7248128" y="260648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Immagine correlat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7968" y="0"/>
            <a:ext cx="5760640" cy="6858000"/>
          </a:xfrm>
          <a:prstGeom prst="rect">
            <a:avLst/>
          </a:prstGeom>
          <a:noFill/>
        </p:spPr>
      </p:pic>
      <p:pic>
        <p:nvPicPr>
          <p:cNvPr id="2052" name="Picture 4" descr="C:\Users\Utente\Downloads\frame (3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9456" y="1628800"/>
            <a:ext cx="4066618" cy="505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b="-29996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5"/>
          <p:cNvSpPr txBox="1">
            <a:spLocks noGrp="1"/>
          </p:cNvSpPr>
          <p:nvPr>
            <p:ph type="title"/>
          </p:nvPr>
        </p:nvSpPr>
        <p:spPr>
          <a:xfrm>
            <a:off x="767408" y="1700808"/>
            <a:ext cx="10515599" cy="749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it-IT" sz="32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Non mi resta che augurarvi “buon progetto” eTwinning!</a:t>
            </a:r>
          </a:p>
        </p:txBody>
      </p:sp>
      <p:sp>
        <p:nvSpPr>
          <p:cNvPr id="4" name="Shape 236"/>
          <p:cNvSpPr txBox="1">
            <a:spLocks noGrp="1"/>
          </p:cNvSpPr>
          <p:nvPr>
            <p:ph type="body" idx="1"/>
          </p:nvPr>
        </p:nvSpPr>
        <p:spPr>
          <a:xfrm>
            <a:off x="3432920" y="2316411"/>
            <a:ext cx="777807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Richiesta di informazioni:etwinning@indire.it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Assistenza tecnica: etwinning.helpdesk@indire.it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Portale eTwinning: </a:t>
            </a:r>
            <a:r>
              <a:rPr lang="it-IT" sz="2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www.etwinning.net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 italiano (news, seminari, supporto e approfondimenti): </a:t>
            </a:r>
            <a:r>
              <a:rPr lang="it-IT" sz="2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www.etwinning.indire.it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https://blog.commlabindia.com/wp-content/uploads/2014/05/elearning-for-business-goals.jpg"/>
          <p:cNvPicPr>
            <a:picLocks noChangeAspect="1" noChangeArrowheads="1"/>
          </p:cNvPicPr>
          <p:nvPr/>
        </p:nvPicPr>
        <p:blipFill>
          <a:blip r:embed="rId6"/>
          <a:srcRect l="16240" r="8724"/>
          <a:stretch>
            <a:fillRect/>
          </a:stretch>
        </p:blipFill>
        <p:spPr bwMode="auto">
          <a:xfrm>
            <a:off x="552600" y="2532435"/>
            <a:ext cx="2880320" cy="3838576"/>
          </a:xfrm>
          <a:prstGeom prst="rect">
            <a:avLst/>
          </a:prstGeom>
          <a:noFill/>
        </p:spPr>
      </p:pic>
      <p:pic>
        <p:nvPicPr>
          <p:cNvPr id="6" name="Shape 94" descr="C:\Documents and Settings\Administrator\Desktop\logo etwinning campania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5920" y="188640"/>
            <a:ext cx="864096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00456" y="188640"/>
            <a:ext cx="1339702" cy="893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127</Words>
  <Application>Microsoft Office PowerPoint</Application>
  <PresentationFormat>Personalizzato</PresentationFormat>
  <Paragraphs>26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« eSafety e la piattaforma eTwinning »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Non mi resta che augurarvi “buon progetto” eTwinning!</vt:lpstr>
      <vt:lpstr>Grazie! Tiziana Riccio Ambasciatrice eTwinning   tizianariccio71@gmail.com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Progettiamo con eTwinning!</dc:title>
  <dc:creator>Utente</dc:creator>
  <cp:lastModifiedBy>Utente</cp:lastModifiedBy>
  <cp:revision>65</cp:revision>
  <dcterms:modified xsi:type="dcterms:W3CDTF">2019-11-25T13:46:21Z</dcterms:modified>
</cp:coreProperties>
</file>